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77" autoAdjust="0"/>
    <p:restoredTop sz="93825" autoAdjust="0"/>
  </p:normalViewPr>
  <p:slideViewPr>
    <p:cSldViewPr snapToGrid="0">
      <p:cViewPr varScale="1">
        <p:scale>
          <a:sx n="79" d="100"/>
          <a:sy n="79" d="100"/>
        </p:scale>
        <p:origin x="90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THE </a:t>
            </a:r>
            <a:r>
              <a:rPr lang="en-US" baseline="0" dirty="0"/>
              <a:t>GLENNSTONE 2023 BUDGET</a:t>
            </a:r>
            <a:endParaRPr lang="en-US" dirty="0"/>
          </a:p>
        </c:rich>
      </c:tx>
      <c:layout>
        <c:manualLayout>
          <c:xMode val="edge"/>
          <c:yMode val="edge"/>
          <c:x val="1.1902777777777769E-2"/>
          <c:y val="2.037037037037037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6.3916759568933487E-2"/>
          <c:y val="0.1010819480898221"/>
          <c:w val="0.79262083878311196"/>
          <c:h val="0.88722214547742939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PERCENT</c:v>
                </c:pt>
              </c:strCache>
            </c:strRef>
          </c:tx>
          <c:explosion val="3"/>
          <c:dPt>
            <c:idx val="0"/>
            <c:bubble3D val="0"/>
            <c:explosion val="1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6D1E-4887-BC80-F78DB563017D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2-6D1E-4887-BC80-F78DB563017D}"/>
              </c:ext>
            </c:extLst>
          </c:dPt>
          <c:dPt>
            <c:idx val="2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6D1E-4887-BC80-F78DB563017D}"/>
              </c:ext>
            </c:extLst>
          </c:dPt>
          <c:dPt>
            <c:idx val="3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4-6D1E-4887-BC80-F78DB563017D}"/>
              </c:ext>
            </c:extLst>
          </c:dPt>
          <c:dPt>
            <c:idx val="4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8-D8F1-4A91-BF6C-B4E3E2F2209F}"/>
              </c:ext>
            </c:extLst>
          </c:dPt>
          <c:dLbls>
            <c:dLbl>
              <c:idx val="0"/>
              <c:layout>
                <c:manualLayout>
                  <c:x val="2.187691382327199E-2"/>
                  <c:y val="2.5049577136191307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330" b="1" i="0" u="none" strike="noStrike" kern="1200" baseline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CBA72AA7-6409-46D8-9489-375EE32C54E0}" type="PERCENTAGE">
                      <a:rPr lang="en-US" sz="2000"/>
                      <a:pPr>
                        <a:defRPr/>
                      </a:pPr>
                      <a:t>[PERCENTAGE]</a:t>
                    </a:fld>
                    <a:endParaRPr lang="en-US"/>
                  </a:p>
                </c:rich>
              </c:tx>
              <c:spPr>
                <a:pattFill prst="pct75">
                  <a:fgClr>
                    <a:schemeClr val="dk1">
                      <a:lumMod val="75000"/>
                      <a:lumOff val="25000"/>
                    </a:schemeClr>
                  </a:fgClr>
                  <a:bgClr>
                    <a:schemeClr val="dk1">
                      <a:lumMod val="65000"/>
                      <a:lumOff val="35000"/>
                    </a:scheme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33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0527626354398002E-2"/>
                      <c:h val="8.8127364361145002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6D1E-4887-BC80-F78DB563017D}"/>
                </c:ext>
              </c:extLst>
            </c:dLbl>
            <c:dLbl>
              <c:idx val="1"/>
              <c:layout>
                <c:manualLayout>
                  <c:x val="5.6031222659667493E-2"/>
                  <c:y val="-5.8320574511519396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330" b="1" i="0" u="none" strike="noStrike" kern="1200" baseline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E2F9D290-2F30-40C4-B66E-06680B359159}" type="PERCENTAGE">
                      <a:rPr lang="en-US" sz="2000"/>
                      <a:pPr>
                        <a:defRPr/>
                      </a:pPr>
                      <a:t>[PERCENTAGE]</a:t>
                    </a:fld>
                    <a:endParaRPr lang="en-US"/>
                  </a:p>
                </c:rich>
              </c:tx>
              <c:spPr>
                <a:pattFill prst="pct75">
                  <a:fgClr>
                    <a:schemeClr val="dk1">
                      <a:lumMod val="75000"/>
                      <a:lumOff val="25000"/>
                    </a:schemeClr>
                  </a:fgClr>
                  <a:bgClr>
                    <a:schemeClr val="dk1">
                      <a:lumMod val="65000"/>
                      <a:lumOff val="35000"/>
                    </a:scheme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33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4986935161532898E-2"/>
                      <c:h val="9.6473738904702622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6D1E-4887-BC80-F78DB563017D}"/>
                </c:ext>
              </c:extLst>
            </c:dLbl>
            <c:dLbl>
              <c:idx val="2"/>
              <c:layout>
                <c:manualLayout>
                  <c:x val="2.4061625109361329E-2"/>
                  <c:y val="0.2405851560221639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330" b="1" i="0" u="none" strike="noStrike" kern="1200" baseline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808CF169-E25F-4452-A646-ED220C52A326}" type="PERCENTAGE">
                      <a:rPr lang="en-US" sz="2000"/>
                      <a:pPr>
                        <a:defRPr/>
                      </a:pPr>
                      <a:t>[PERCENTAGE]</a:t>
                    </a:fld>
                    <a:endParaRPr lang="en-US"/>
                  </a:p>
                </c:rich>
              </c:tx>
              <c:spPr>
                <a:pattFill prst="pct75">
                  <a:fgClr>
                    <a:schemeClr val="dk1">
                      <a:lumMod val="75000"/>
                      <a:lumOff val="25000"/>
                    </a:schemeClr>
                  </a:fgClr>
                  <a:bgClr>
                    <a:schemeClr val="dk1">
                      <a:lumMod val="65000"/>
                      <a:lumOff val="35000"/>
                    </a:scheme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33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4581881278218146E-2"/>
                      <c:h val="9.0213957997034411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6D1E-4887-BC80-F78DB563017D}"/>
                </c:ext>
              </c:extLst>
            </c:dLbl>
            <c:dLbl>
              <c:idx val="3"/>
              <c:layout>
                <c:manualLayout>
                  <c:x val="-2.4301181102362204E-2"/>
                  <c:y val="-6.4676290463693735E-4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330" b="1" i="0" u="none" strike="noStrike" kern="1200" baseline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BBB7472F-BE05-4C51-AF5C-9EAFC4F88F77}" type="PERCENTAGE">
                      <a:rPr lang="en-US" sz="2000"/>
                      <a:pPr>
                        <a:defRPr/>
                      </a:pPr>
                      <a:t>[PERCENTAGE]</a:t>
                    </a:fld>
                    <a:endParaRPr lang="en-US"/>
                  </a:p>
                </c:rich>
              </c:tx>
              <c:spPr>
                <a:pattFill prst="pct75">
                  <a:fgClr>
                    <a:schemeClr val="dk1">
                      <a:lumMod val="75000"/>
                      <a:lumOff val="25000"/>
                    </a:schemeClr>
                  </a:fgClr>
                  <a:bgClr>
                    <a:schemeClr val="dk1">
                      <a:lumMod val="65000"/>
                      <a:lumOff val="35000"/>
                    </a:scheme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33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1185374403450404E-2"/>
                      <c:h val="5.6828459822803837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6D1E-4887-BC80-F78DB563017D}"/>
                </c:ext>
              </c:extLst>
            </c:dLbl>
            <c:dLbl>
              <c:idx val="4"/>
              <c:layout>
                <c:manualLayout>
                  <c:x val="0.12382425634295718"/>
                  <c:y val="-7.6259842519685126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330" b="1" i="0" u="none" strike="noStrike" kern="1200" baseline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5D0F31EA-6FAF-4218-A290-353EF5A7D1F9}" type="PERCENTAGE">
                      <a:rPr lang="en-US" sz="2000"/>
                      <a:pPr>
                        <a:defRPr/>
                      </a:pPr>
                      <a:t>[PERCENTAGE]</a:t>
                    </a:fld>
                    <a:endParaRPr lang="en-US"/>
                  </a:p>
                </c:rich>
              </c:tx>
              <c:spPr>
                <a:pattFill prst="pct75">
                  <a:fgClr>
                    <a:schemeClr val="dk1">
                      <a:lumMod val="75000"/>
                      <a:lumOff val="25000"/>
                    </a:schemeClr>
                  </a:fgClr>
                  <a:bgClr>
                    <a:schemeClr val="dk1">
                      <a:lumMod val="65000"/>
                      <a:lumOff val="35000"/>
                    </a:scheme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33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5881999125109364E-2"/>
                      <c:h val="6.5250072907553219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D8F1-4A91-BF6C-B4E3E2F2209F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Administrative</c:v>
                </c:pt>
                <c:pt idx="1">
                  <c:v>Stormwater/Ponds</c:v>
                </c:pt>
                <c:pt idx="2">
                  <c:v>Landscaping</c:v>
                </c:pt>
                <c:pt idx="3">
                  <c:v>Utilities</c:v>
                </c:pt>
                <c:pt idx="4">
                  <c:v>Legal 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45</c:v>
                </c:pt>
                <c:pt idx="1">
                  <c:v>14</c:v>
                </c:pt>
                <c:pt idx="2">
                  <c:v>29</c:v>
                </c:pt>
                <c:pt idx="3">
                  <c:v>4</c:v>
                </c:pt>
                <c:pt idx="4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D1E-4887-BC80-F78DB563017D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9856660104986865"/>
          <c:y val="2.1227617381160687E-2"/>
          <c:w val="0.18062330837407867"/>
          <c:h val="0.25987467782743373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THE </a:t>
            </a:r>
            <a:r>
              <a:rPr lang="en-US" baseline="0" dirty="0"/>
              <a:t>GLENNSTONE 2023 ACTUAL</a:t>
            </a:r>
            <a:endParaRPr lang="en-US" dirty="0"/>
          </a:p>
        </c:rich>
      </c:tx>
      <c:layout>
        <c:manualLayout>
          <c:xMode val="edge"/>
          <c:yMode val="edge"/>
          <c:x val="1.1902777777777769E-2"/>
          <c:y val="2.037037037037037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6.3916759568933487E-2"/>
          <c:y val="0.1010819480898221"/>
          <c:w val="0.79262083878311196"/>
          <c:h val="0.88722214547742939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PERCENT</c:v>
                </c:pt>
              </c:strCache>
            </c:strRef>
          </c:tx>
          <c:explosion val="3"/>
          <c:dPt>
            <c:idx val="0"/>
            <c:bubble3D val="0"/>
            <c:explosion val="1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6D1E-4887-BC80-F78DB563017D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2-6D1E-4887-BC80-F78DB563017D}"/>
              </c:ext>
            </c:extLst>
          </c:dPt>
          <c:dPt>
            <c:idx val="2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6D1E-4887-BC80-F78DB563017D}"/>
              </c:ext>
            </c:extLst>
          </c:dPt>
          <c:dPt>
            <c:idx val="3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4-6D1E-4887-BC80-F78DB563017D}"/>
              </c:ext>
            </c:extLst>
          </c:dPt>
          <c:dPt>
            <c:idx val="4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8-D8F1-4A91-BF6C-B4E3E2F2209F}"/>
              </c:ext>
            </c:extLst>
          </c:dPt>
          <c:dLbls>
            <c:dLbl>
              <c:idx val="0"/>
              <c:layout>
                <c:manualLayout>
                  <c:x val="2.187691382327199E-2"/>
                  <c:y val="2.5049577136191307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330" b="1" i="0" u="none" strike="noStrike" kern="1200" baseline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CBA72AA7-6409-46D8-9489-375EE32C54E0}" type="PERCENTAGE">
                      <a:rPr lang="en-US" sz="2000"/>
                      <a:pPr>
                        <a:defRPr/>
                      </a:pPr>
                      <a:t>[PERCENTAGE]</a:t>
                    </a:fld>
                    <a:endParaRPr lang="en-US"/>
                  </a:p>
                </c:rich>
              </c:tx>
              <c:spPr>
                <a:pattFill prst="pct75">
                  <a:fgClr>
                    <a:schemeClr val="dk1">
                      <a:lumMod val="75000"/>
                      <a:lumOff val="25000"/>
                    </a:schemeClr>
                  </a:fgClr>
                  <a:bgClr>
                    <a:schemeClr val="dk1">
                      <a:lumMod val="65000"/>
                      <a:lumOff val="35000"/>
                    </a:scheme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33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0527626354398002E-2"/>
                      <c:h val="8.8127364361145002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6D1E-4887-BC80-F78DB563017D}"/>
                </c:ext>
              </c:extLst>
            </c:dLbl>
            <c:dLbl>
              <c:idx val="1"/>
              <c:layout>
                <c:manualLayout>
                  <c:x val="5.6031222659667493E-2"/>
                  <c:y val="-5.8320574511519396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330" b="1" i="0" u="none" strike="noStrike" kern="1200" baseline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E2F9D290-2F30-40C4-B66E-06680B359159}" type="PERCENTAGE">
                      <a:rPr lang="en-US" sz="2000"/>
                      <a:pPr>
                        <a:defRPr/>
                      </a:pPr>
                      <a:t>[PERCENTAGE]</a:t>
                    </a:fld>
                    <a:endParaRPr lang="en-US"/>
                  </a:p>
                </c:rich>
              </c:tx>
              <c:spPr>
                <a:pattFill prst="pct75">
                  <a:fgClr>
                    <a:schemeClr val="dk1">
                      <a:lumMod val="75000"/>
                      <a:lumOff val="25000"/>
                    </a:schemeClr>
                  </a:fgClr>
                  <a:bgClr>
                    <a:schemeClr val="dk1">
                      <a:lumMod val="65000"/>
                      <a:lumOff val="35000"/>
                    </a:scheme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33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4986935161532898E-2"/>
                      <c:h val="9.6473738904702622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6D1E-4887-BC80-F78DB563017D}"/>
                </c:ext>
              </c:extLst>
            </c:dLbl>
            <c:dLbl>
              <c:idx val="2"/>
              <c:layout>
                <c:manualLayout>
                  <c:x val="2.4061625109361329E-2"/>
                  <c:y val="0.2405851560221639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330" b="1" i="0" u="none" strike="noStrike" kern="1200" baseline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808CF169-E25F-4452-A646-ED220C52A326}" type="PERCENTAGE">
                      <a:rPr lang="en-US" sz="2000"/>
                      <a:pPr>
                        <a:defRPr/>
                      </a:pPr>
                      <a:t>[PERCENTAGE]</a:t>
                    </a:fld>
                    <a:endParaRPr lang="en-US"/>
                  </a:p>
                </c:rich>
              </c:tx>
              <c:spPr>
                <a:pattFill prst="pct75">
                  <a:fgClr>
                    <a:schemeClr val="dk1">
                      <a:lumMod val="75000"/>
                      <a:lumOff val="25000"/>
                    </a:schemeClr>
                  </a:fgClr>
                  <a:bgClr>
                    <a:schemeClr val="dk1">
                      <a:lumMod val="65000"/>
                      <a:lumOff val="35000"/>
                    </a:scheme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33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4581881278218146E-2"/>
                      <c:h val="9.0213957997034411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6D1E-4887-BC80-F78DB563017D}"/>
                </c:ext>
              </c:extLst>
            </c:dLbl>
            <c:dLbl>
              <c:idx val="3"/>
              <c:layout>
                <c:manualLayout>
                  <c:x val="-2.4301181102362204E-2"/>
                  <c:y val="-6.4676290463693735E-4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330" b="1" i="0" u="none" strike="noStrike" kern="1200" baseline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BBB7472F-BE05-4C51-AF5C-9EAFC4F88F77}" type="PERCENTAGE">
                      <a:rPr lang="en-US" sz="2000"/>
                      <a:pPr>
                        <a:defRPr/>
                      </a:pPr>
                      <a:t>[PERCENTAGE]</a:t>
                    </a:fld>
                    <a:endParaRPr lang="en-US"/>
                  </a:p>
                </c:rich>
              </c:tx>
              <c:spPr>
                <a:pattFill prst="pct75">
                  <a:fgClr>
                    <a:schemeClr val="dk1">
                      <a:lumMod val="75000"/>
                      <a:lumOff val="25000"/>
                    </a:schemeClr>
                  </a:fgClr>
                  <a:bgClr>
                    <a:schemeClr val="dk1">
                      <a:lumMod val="65000"/>
                      <a:lumOff val="35000"/>
                    </a:scheme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33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1185374403450404E-2"/>
                      <c:h val="5.6828459822803837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6D1E-4887-BC80-F78DB563017D}"/>
                </c:ext>
              </c:extLst>
            </c:dLbl>
            <c:dLbl>
              <c:idx val="4"/>
              <c:layout>
                <c:manualLayout>
                  <c:x val="0.12382425634295718"/>
                  <c:y val="-7.6259842519685126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330" b="1" i="0" u="none" strike="noStrike" kern="1200" baseline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5D0F31EA-6FAF-4218-A290-353EF5A7D1F9}" type="PERCENTAGE">
                      <a:rPr lang="en-US" sz="2000"/>
                      <a:pPr>
                        <a:defRPr/>
                      </a:pPr>
                      <a:t>[PERCENTAGE]</a:t>
                    </a:fld>
                    <a:endParaRPr lang="en-US"/>
                  </a:p>
                </c:rich>
              </c:tx>
              <c:spPr>
                <a:pattFill prst="pct75">
                  <a:fgClr>
                    <a:schemeClr val="dk1">
                      <a:lumMod val="75000"/>
                      <a:lumOff val="25000"/>
                    </a:schemeClr>
                  </a:fgClr>
                  <a:bgClr>
                    <a:schemeClr val="dk1">
                      <a:lumMod val="65000"/>
                      <a:lumOff val="35000"/>
                    </a:scheme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33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5881999125109364E-2"/>
                      <c:h val="6.5250072907553219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D8F1-4A91-BF6C-B4E3E2F2209F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Administrative</c:v>
                </c:pt>
                <c:pt idx="1">
                  <c:v>Stormwater/Ponds</c:v>
                </c:pt>
                <c:pt idx="2">
                  <c:v>Landscaping</c:v>
                </c:pt>
                <c:pt idx="3">
                  <c:v>Utilities</c:v>
                </c:pt>
                <c:pt idx="4">
                  <c:v>Legal 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45</c:v>
                </c:pt>
                <c:pt idx="1">
                  <c:v>14</c:v>
                </c:pt>
                <c:pt idx="2">
                  <c:v>29</c:v>
                </c:pt>
                <c:pt idx="3">
                  <c:v>4</c:v>
                </c:pt>
                <c:pt idx="4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D1E-4887-BC80-F78DB563017D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9856660104986865"/>
          <c:y val="2.1227617381160687E-2"/>
          <c:w val="0.18062330837407867"/>
          <c:h val="0.25987467782743373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0.52581</cdr:x>
      <cdr:y>0.3012</cdr:y>
    </cdr:from>
    <cdr:to>
      <cdr:x>0.76326</cdr:x>
      <cdr:y>0.63219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5A825B18-4055-CBF3-A8CC-CCC1094C8779}"/>
            </a:ext>
          </a:extLst>
        </cdr:cNvPr>
        <cdr:cNvSpPr txBox="1"/>
      </cdr:nvSpPr>
      <cdr:spPr>
        <a:xfrm xmlns:a="http://schemas.openxmlformats.org/drawingml/2006/main">
          <a:off x="4808007" y="2065660"/>
          <a:ext cx="2171242" cy="226992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r"/>
          <a:r>
            <a:rPr lang="en-US" sz="1400" b="1" u="sng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Administrative Costs</a:t>
          </a:r>
          <a:r>
            <a:rPr lang="en-US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:</a:t>
          </a:r>
        </a:p>
        <a:p xmlns:a="http://schemas.openxmlformats.org/drawingml/2006/main">
          <a:pPr algn="r"/>
          <a:r>
            <a:rPr lang="en-US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Accounting, </a:t>
          </a:r>
        </a:p>
        <a:p xmlns:a="http://schemas.openxmlformats.org/drawingml/2006/main">
          <a:pPr algn="r"/>
          <a:r>
            <a:rPr lang="en-US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Banking Costs, </a:t>
          </a:r>
        </a:p>
        <a:p xmlns:a="http://schemas.openxmlformats.org/drawingml/2006/main">
          <a:pPr algn="r"/>
          <a:r>
            <a:rPr lang="en-US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Management</a:t>
          </a:r>
        </a:p>
        <a:p xmlns:a="http://schemas.openxmlformats.org/drawingml/2006/main">
          <a:pPr algn="r"/>
          <a:r>
            <a:rPr lang="en-US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Insurance</a:t>
          </a:r>
        </a:p>
        <a:p xmlns:a="http://schemas.openxmlformats.org/drawingml/2006/main">
          <a:pPr algn="r"/>
          <a:r>
            <a:rPr lang="en-US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Postage &amp; Supplies</a:t>
          </a:r>
        </a:p>
        <a:p xmlns:a="http://schemas.openxmlformats.org/drawingml/2006/main">
          <a:pPr algn="r"/>
          <a:r>
            <a:rPr lang="en-US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Website</a:t>
          </a:r>
        </a:p>
        <a:p xmlns:a="http://schemas.openxmlformats.org/drawingml/2006/main">
          <a:pPr algn="r"/>
          <a:endParaRPr lang="en-US" sz="1400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 xmlns:a="http://schemas.openxmlformats.org/drawingml/2006/main">
          <a:pPr algn="r"/>
          <a:r>
            <a:rPr lang="en-US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$23,358</a:t>
          </a:r>
        </a:p>
      </cdr:txBody>
    </cdr:sp>
  </cdr:relSizeAnchor>
  <cdr:relSizeAnchor xmlns:cdr="http://schemas.openxmlformats.org/drawingml/2006/chartDrawing">
    <cdr:from>
      <cdr:x>0.13712</cdr:x>
      <cdr:y>0.53378</cdr:y>
    </cdr:from>
    <cdr:to>
      <cdr:x>0.3796</cdr:x>
      <cdr:y>0.6036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8AA1278B-7CE8-A40F-A56B-78DA572C7725}"/>
            </a:ext>
          </a:extLst>
        </cdr:cNvPr>
        <cdr:cNvSpPr txBox="1"/>
      </cdr:nvSpPr>
      <cdr:spPr>
        <a:xfrm xmlns:a="http://schemas.openxmlformats.org/drawingml/2006/main">
          <a:off x="1171575" y="3386138"/>
          <a:ext cx="2071687" cy="44291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0.14361</cdr:x>
      <cdr:y>0.40571</cdr:y>
    </cdr:from>
    <cdr:to>
      <cdr:x>0.34094</cdr:x>
      <cdr:y>0.63219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:a16="http://schemas.microsoft.com/office/drawing/2014/main" id="{53B13F67-063E-93FE-E2A6-4F310C6A46A7}"/>
            </a:ext>
          </a:extLst>
        </cdr:cNvPr>
        <cdr:cNvSpPr txBox="1"/>
      </cdr:nvSpPr>
      <cdr:spPr>
        <a:xfrm xmlns:a="http://schemas.openxmlformats.org/drawingml/2006/main">
          <a:off x="1313170" y="2782359"/>
          <a:ext cx="1804385" cy="155323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l"/>
          <a:r>
            <a:rPr lang="en-US" sz="1400" b="1" u="sng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Landscaping Costs: </a:t>
          </a:r>
          <a:r>
            <a:rPr lang="en-US" sz="14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Grass Cutting</a:t>
          </a:r>
        </a:p>
        <a:p xmlns:a="http://schemas.openxmlformats.org/drawingml/2006/main">
          <a:pPr algn="l"/>
          <a:r>
            <a:rPr lang="en-US" sz="14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Trees/Pruning</a:t>
          </a:r>
        </a:p>
        <a:p xmlns:a="http://schemas.openxmlformats.org/drawingml/2006/main">
          <a:pPr algn="l"/>
          <a:r>
            <a:rPr lang="en-US" sz="14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Mulch</a:t>
          </a:r>
        </a:p>
        <a:p xmlns:a="http://schemas.openxmlformats.org/drawingml/2006/main">
          <a:pPr algn="l"/>
          <a:endParaRPr lang="en-US" sz="1400" b="1" dirty="0">
            <a:solidFill>
              <a:schemeClr val="accent6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 xmlns:a="http://schemas.openxmlformats.org/drawingml/2006/main">
          <a:pPr algn="l"/>
          <a:r>
            <a:rPr lang="en-US" sz="14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$15,100</a:t>
          </a:r>
        </a:p>
        <a:p xmlns:a="http://schemas.openxmlformats.org/drawingml/2006/main">
          <a:pPr algn="l"/>
          <a:endParaRPr lang="en-US" sz="1400" b="1" dirty="0"/>
        </a:p>
        <a:p xmlns:a="http://schemas.openxmlformats.org/drawingml/2006/main">
          <a:pPr algn="l"/>
          <a:endParaRPr lang="en-US" sz="1400" b="1" dirty="0"/>
        </a:p>
      </cdr:txBody>
    </cdr:sp>
  </cdr:relSizeAnchor>
  <cdr:relSizeAnchor xmlns:cdr="http://schemas.openxmlformats.org/drawingml/2006/chartDrawing">
    <cdr:from>
      <cdr:x>0.21847</cdr:x>
      <cdr:y>0.19641</cdr:y>
    </cdr:from>
    <cdr:to>
      <cdr:x>0.364</cdr:x>
      <cdr:y>0.40255</cdr:y>
    </cdr:to>
    <cdr:sp macro="" textlink="">
      <cdr:nvSpPr>
        <cdr:cNvPr id="5" name="TextBox 4">
          <a:extLst xmlns:a="http://schemas.openxmlformats.org/drawingml/2006/main">
            <a:ext uri="{FF2B5EF4-FFF2-40B4-BE49-F238E27FC236}">
              <a16:creationId xmlns:a16="http://schemas.microsoft.com/office/drawing/2014/main" id="{AAB2FCA6-37F1-1C7C-DF48-65030C6C50A6}"/>
            </a:ext>
          </a:extLst>
        </cdr:cNvPr>
        <cdr:cNvSpPr txBox="1"/>
      </cdr:nvSpPr>
      <cdr:spPr>
        <a:xfrm xmlns:a="http://schemas.openxmlformats.org/drawingml/2006/main">
          <a:off x="1997659" y="1347003"/>
          <a:ext cx="1330757" cy="141370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400" b="1" u="sng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Utilities:</a:t>
          </a:r>
        </a:p>
        <a:p xmlns:a="http://schemas.openxmlformats.org/drawingml/2006/main">
          <a:r>
            <a:rPr lang="en-US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Electricity</a:t>
          </a:r>
        </a:p>
        <a:p xmlns:a="http://schemas.openxmlformats.org/drawingml/2006/main">
          <a:r>
            <a:rPr lang="en-US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Water &amp; Sewer</a:t>
          </a:r>
        </a:p>
        <a:p xmlns:a="http://schemas.openxmlformats.org/drawingml/2006/main">
          <a:endParaRPr lang="en-US" sz="1400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 xmlns:a="http://schemas.openxmlformats.org/drawingml/2006/main">
          <a:r>
            <a:rPr lang="en-US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$2,050</a:t>
          </a:r>
        </a:p>
      </cdr:txBody>
    </cdr:sp>
  </cdr:relSizeAnchor>
  <cdr:relSizeAnchor xmlns:cdr="http://schemas.openxmlformats.org/drawingml/2006/chartDrawing">
    <cdr:from>
      <cdr:x>0.82478</cdr:x>
      <cdr:y>0.75708</cdr:y>
    </cdr:from>
    <cdr:to>
      <cdr:x>0.98353</cdr:x>
      <cdr:y>0.98222</cdr:y>
    </cdr:to>
    <cdr:sp macro="" textlink="">
      <cdr:nvSpPr>
        <cdr:cNvPr id="6" name="TextBox 5">
          <a:extLst xmlns:a="http://schemas.openxmlformats.org/drawingml/2006/main">
            <a:ext uri="{FF2B5EF4-FFF2-40B4-BE49-F238E27FC236}">
              <a16:creationId xmlns:a16="http://schemas.microsoft.com/office/drawing/2014/main" id="{05AA6375-4AD1-E968-D025-50EACB670EA9}"/>
            </a:ext>
          </a:extLst>
        </cdr:cNvPr>
        <cdr:cNvSpPr txBox="1"/>
      </cdr:nvSpPr>
      <cdr:spPr>
        <a:xfrm xmlns:a="http://schemas.openxmlformats.org/drawingml/2006/main">
          <a:off x="7541813" y="5192027"/>
          <a:ext cx="1451622" cy="154405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600" b="1" u="sng" dirty="0"/>
            <a:t>DUES INCOME</a:t>
          </a:r>
        </a:p>
        <a:p xmlns:a="http://schemas.openxmlformats.org/drawingml/2006/main">
          <a:r>
            <a:rPr lang="en-US" sz="1600" dirty="0"/>
            <a:t>$51,500</a:t>
          </a:r>
        </a:p>
        <a:p xmlns:a="http://schemas.openxmlformats.org/drawingml/2006/main">
          <a:endParaRPr lang="en-US" sz="1600" dirty="0"/>
        </a:p>
        <a:p xmlns:a="http://schemas.openxmlformats.org/drawingml/2006/main">
          <a:r>
            <a:rPr lang="en-US" sz="1600" b="1" u="sng" dirty="0"/>
            <a:t>EXPENSES</a:t>
          </a:r>
        </a:p>
        <a:p xmlns:a="http://schemas.openxmlformats.org/drawingml/2006/main">
          <a:r>
            <a:rPr lang="en-US" sz="1600" dirty="0"/>
            <a:t>$47,648.00</a:t>
          </a:r>
          <a:endParaRPr lang="en-US" sz="1100" dirty="0"/>
        </a:p>
      </cdr:txBody>
    </cdr:sp>
  </cdr:relSizeAnchor>
  <cdr:relSizeAnchor xmlns:cdr="http://schemas.openxmlformats.org/drawingml/2006/chartDrawing">
    <cdr:from>
      <cdr:x>0.37209</cdr:x>
      <cdr:y>0.12611</cdr:y>
    </cdr:from>
    <cdr:to>
      <cdr:x>0.51762</cdr:x>
      <cdr:y>0.33225</cdr:y>
    </cdr:to>
    <cdr:sp macro="" textlink="">
      <cdr:nvSpPr>
        <cdr:cNvPr id="7" name="TextBox 1">
          <a:extLst xmlns:a="http://schemas.openxmlformats.org/drawingml/2006/main">
            <a:ext uri="{FF2B5EF4-FFF2-40B4-BE49-F238E27FC236}">
              <a16:creationId xmlns:a16="http://schemas.microsoft.com/office/drawing/2014/main" id="{C6B2124F-67E5-2522-47D5-14DFA1D03685}"/>
            </a:ext>
          </a:extLst>
        </cdr:cNvPr>
        <cdr:cNvSpPr txBox="1"/>
      </cdr:nvSpPr>
      <cdr:spPr>
        <a:xfrm xmlns:a="http://schemas.openxmlformats.org/drawingml/2006/main">
          <a:off x="3402366" y="864863"/>
          <a:ext cx="1330757" cy="141370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b="1" u="sng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Legal:</a:t>
          </a:r>
        </a:p>
        <a:p xmlns:a="http://schemas.openxmlformats.org/drawingml/2006/main">
          <a:r>
            <a:rPr lang="en-US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Collections Costs get reimbursed over time</a:t>
          </a:r>
        </a:p>
        <a:p xmlns:a="http://schemas.openxmlformats.org/drawingml/2006/main">
          <a:endParaRPr lang="en-US" sz="1400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 xmlns:a="http://schemas.openxmlformats.org/drawingml/2006/main">
          <a:r>
            <a:rPr lang="en-US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$4,236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0.52581</cdr:x>
      <cdr:y>0.3012</cdr:y>
    </cdr:from>
    <cdr:to>
      <cdr:x>0.76326</cdr:x>
      <cdr:y>0.63219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5A825B18-4055-CBF3-A8CC-CCC1094C8779}"/>
            </a:ext>
          </a:extLst>
        </cdr:cNvPr>
        <cdr:cNvSpPr txBox="1"/>
      </cdr:nvSpPr>
      <cdr:spPr>
        <a:xfrm xmlns:a="http://schemas.openxmlformats.org/drawingml/2006/main">
          <a:off x="4808007" y="2065660"/>
          <a:ext cx="2171242" cy="226992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r"/>
          <a:r>
            <a:rPr lang="en-US" sz="1400" b="1" u="sng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Administrative Costs</a:t>
          </a:r>
          <a:r>
            <a:rPr lang="en-US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:</a:t>
          </a:r>
        </a:p>
        <a:p xmlns:a="http://schemas.openxmlformats.org/drawingml/2006/main">
          <a:pPr algn="r"/>
          <a:r>
            <a:rPr lang="en-US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Accounting, </a:t>
          </a:r>
        </a:p>
        <a:p xmlns:a="http://schemas.openxmlformats.org/drawingml/2006/main">
          <a:pPr algn="r"/>
          <a:r>
            <a:rPr lang="en-US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Banking Costs, </a:t>
          </a:r>
        </a:p>
        <a:p xmlns:a="http://schemas.openxmlformats.org/drawingml/2006/main">
          <a:pPr algn="r"/>
          <a:r>
            <a:rPr lang="en-US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Management</a:t>
          </a:r>
        </a:p>
        <a:p xmlns:a="http://schemas.openxmlformats.org/drawingml/2006/main">
          <a:pPr algn="r"/>
          <a:r>
            <a:rPr lang="en-US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Insurance</a:t>
          </a:r>
        </a:p>
        <a:p xmlns:a="http://schemas.openxmlformats.org/drawingml/2006/main">
          <a:pPr algn="r"/>
          <a:r>
            <a:rPr lang="en-US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Postage &amp; Supplies</a:t>
          </a:r>
        </a:p>
        <a:p xmlns:a="http://schemas.openxmlformats.org/drawingml/2006/main">
          <a:pPr algn="r"/>
          <a:r>
            <a:rPr lang="en-US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Website</a:t>
          </a:r>
        </a:p>
        <a:p xmlns:a="http://schemas.openxmlformats.org/drawingml/2006/main">
          <a:pPr algn="r"/>
          <a:endParaRPr lang="en-US" sz="1400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 xmlns:a="http://schemas.openxmlformats.org/drawingml/2006/main">
          <a:pPr algn="r"/>
          <a:r>
            <a:rPr lang="en-US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$23,358</a:t>
          </a:r>
        </a:p>
      </cdr:txBody>
    </cdr:sp>
  </cdr:relSizeAnchor>
  <cdr:relSizeAnchor xmlns:cdr="http://schemas.openxmlformats.org/drawingml/2006/chartDrawing">
    <cdr:from>
      <cdr:x>0.13712</cdr:x>
      <cdr:y>0.53378</cdr:y>
    </cdr:from>
    <cdr:to>
      <cdr:x>0.3796</cdr:x>
      <cdr:y>0.6036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8AA1278B-7CE8-A40F-A56B-78DA572C7725}"/>
            </a:ext>
          </a:extLst>
        </cdr:cNvPr>
        <cdr:cNvSpPr txBox="1"/>
      </cdr:nvSpPr>
      <cdr:spPr>
        <a:xfrm xmlns:a="http://schemas.openxmlformats.org/drawingml/2006/main">
          <a:off x="1171575" y="3386138"/>
          <a:ext cx="2071687" cy="44291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0.14361</cdr:x>
      <cdr:y>0.40571</cdr:y>
    </cdr:from>
    <cdr:to>
      <cdr:x>0.34094</cdr:x>
      <cdr:y>0.63219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:a16="http://schemas.microsoft.com/office/drawing/2014/main" id="{53B13F67-063E-93FE-E2A6-4F310C6A46A7}"/>
            </a:ext>
          </a:extLst>
        </cdr:cNvPr>
        <cdr:cNvSpPr txBox="1"/>
      </cdr:nvSpPr>
      <cdr:spPr>
        <a:xfrm xmlns:a="http://schemas.openxmlformats.org/drawingml/2006/main">
          <a:off x="1313170" y="2782359"/>
          <a:ext cx="1804385" cy="155323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l"/>
          <a:r>
            <a:rPr lang="en-US" sz="1400" b="1" u="sng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Landscaping Costs: </a:t>
          </a:r>
          <a:r>
            <a:rPr lang="en-US" sz="14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Grass Cutting</a:t>
          </a:r>
        </a:p>
        <a:p xmlns:a="http://schemas.openxmlformats.org/drawingml/2006/main">
          <a:pPr algn="l"/>
          <a:r>
            <a:rPr lang="en-US" sz="14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Trees/Pruning</a:t>
          </a:r>
        </a:p>
        <a:p xmlns:a="http://schemas.openxmlformats.org/drawingml/2006/main">
          <a:pPr algn="l"/>
          <a:r>
            <a:rPr lang="en-US" sz="14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Mulch</a:t>
          </a:r>
        </a:p>
        <a:p xmlns:a="http://schemas.openxmlformats.org/drawingml/2006/main">
          <a:pPr algn="l"/>
          <a:endParaRPr lang="en-US" sz="1400" b="1" dirty="0">
            <a:solidFill>
              <a:schemeClr val="accent6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 xmlns:a="http://schemas.openxmlformats.org/drawingml/2006/main">
          <a:pPr algn="l"/>
          <a:r>
            <a:rPr lang="en-US" sz="14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$15,100</a:t>
          </a:r>
        </a:p>
        <a:p xmlns:a="http://schemas.openxmlformats.org/drawingml/2006/main">
          <a:pPr algn="l"/>
          <a:endParaRPr lang="en-US" sz="1400" b="1" dirty="0"/>
        </a:p>
        <a:p xmlns:a="http://schemas.openxmlformats.org/drawingml/2006/main">
          <a:pPr algn="l"/>
          <a:endParaRPr lang="en-US" sz="1400" b="1" dirty="0"/>
        </a:p>
      </cdr:txBody>
    </cdr:sp>
  </cdr:relSizeAnchor>
  <cdr:relSizeAnchor xmlns:cdr="http://schemas.openxmlformats.org/drawingml/2006/chartDrawing">
    <cdr:from>
      <cdr:x>0.21847</cdr:x>
      <cdr:y>0.19641</cdr:y>
    </cdr:from>
    <cdr:to>
      <cdr:x>0.364</cdr:x>
      <cdr:y>0.40255</cdr:y>
    </cdr:to>
    <cdr:sp macro="" textlink="">
      <cdr:nvSpPr>
        <cdr:cNvPr id="5" name="TextBox 4">
          <a:extLst xmlns:a="http://schemas.openxmlformats.org/drawingml/2006/main">
            <a:ext uri="{FF2B5EF4-FFF2-40B4-BE49-F238E27FC236}">
              <a16:creationId xmlns:a16="http://schemas.microsoft.com/office/drawing/2014/main" id="{AAB2FCA6-37F1-1C7C-DF48-65030C6C50A6}"/>
            </a:ext>
          </a:extLst>
        </cdr:cNvPr>
        <cdr:cNvSpPr txBox="1"/>
      </cdr:nvSpPr>
      <cdr:spPr>
        <a:xfrm xmlns:a="http://schemas.openxmlformats.org/drawingml/2006/main">
          <a:off x="1997659" y="1347003"/>
          <a:ext cx="1330757" cy="141370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400" b="1" u="sng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Utilities:</a:t>
          </a:r>
        </a:p>
        <a:p xmlns:a="http://schemas.openxmlformats.org/drawingml/2006/main">
          <a:r>
            <a:rPr lang="en-US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Electricity</a:t>
          </a:r>
        </a:p>
        <a:p xmlns:a="http://schemas.openxmlformats.org/drawingml/2006/main">
          <a:r>
            <a:rPr lang="en-US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Water &amp; Sewer</a:t>
          </a:r>
        </a:p>
        <a:p xmlns:a="http://schemas.openxmlformats.org/drawingml/2006/main">
          <a:endParaRPr lang="en-US" sz="1400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 xmlns:a="http://schemas.openxmlformats.org/drawingml/2006/main">
          <a:r>
            <a:rPr lang="en-US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$2,050</a:t>
          </a:r>
        </a:p>
      </cdr:txBody>
    </cdr:sp>
  </cdr:relSizeAnchor>
  <cdr:relSizeAnchor xmlns:cdr="http://schemas.openxmlformats.org/drawingml/2006/chartDrawing">
    <cdr:from>
      <cdr:x>0.82478</cdr:x>
      <cdr:y>0.75708</cdr:y>
    </cdr:from>
    <cdr:to>
      <cdr:x>0.98353</cdr:x>
      <cdr:y>0.98222</cdr:y>
    </cdr:to>
    <cdr:sp macro="" textlink="">
      <cdr:nvSpPr>
        <cdr:cNvPr id="6" name="TextBox 5">
          <a:extLst xmlns:a="http://schemas.openxmlformats.org/drawingml/2006/main">
            <a:ext uri="{FF2B5EF4-FFF2-40B4-BE49-F238E27FC236}">
              <a16:creationId xmlns:a16="http://schemas.microsoft.com/office/drawing/2014/main" id="{05AA6375-4AD1-E968-D025-50EACB670EA9}"/>
            </a:ext>
          </a:extLst>
        </cdr:cNvPr>
        <cdr:cNvSpPr txBox="1"/>
      </cdr:nvSpPr>
      <cdr:spPr>
        <a:xfrm xmlns:a="http://schemas.openxmlformats.org/drawingml/2006/main">
          <a:off x="7541813" y="5192027"/>
          <a:ext cx="1451622" cy="154405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600" b="1" u="sng" dirty="0"/>
            <a:t>DUES INCOME</a:t>
          </a:r>
        </a:p>
        <a:p xmlns:a="http://schemas.openxmlformats.org/drawingml/2006/main">
          <a:r>
            <a:rPr lang="en-US" sz="1600" dirty="0"/>
            <a:t>$51,500</a:t>
          </a:r>
        </a:p>
        <a:p xmlns:a="http://schemas.openxmlformats.org/drawingml/2006/main">
          <a:endParaRPr lang="en-US" sz="1600" dirty="0"/>
        </a:p>
        <a:p xmlns:a="http://schemas.openxmlformats.org/drawingml/2006/main">
          <a:r>
            <a:rPr lang="en-US" sz="1600" b="1" u="sng" dirty="0"/>
            <a:t>EXPENSES</a:t>
          </a:r>
        </a:p>
        <a:p xmlns:a="http://schemas.openxmlformats.org/drawingml/2006/main">
          <a:r>
            <a:rPr lang="en-US" sz="1600" dirty="0"/>
            <a:t>$47,648.00</a:t>
          </a:r>
          <a:endParaRPr lang="en-US" sz="1100" dirty="0"/>
        </a:p>
      </cdr:txBody>
    </cdr:sp>
  </cdr:relSizeAnchor>
  <cdr:relSizeAnchor xmlns:cdr="http://schemas.openxmlformats.org/drawingml/2006/chartDrawing">
    <cdr:from>
      <cdr:x>0.37209</cdr:x>
      <cdr:y>0.12611</cdr:y>
    </cdr:from>
    <cdr:to>
      <cdr:x>0.51762</cdr:x>
      <cdr:y>0.33225</cdr:y>
    </cdr:to>
    <cdr:sp macro="" textlink="">
      <cdr:nvSpPr>
        <cdr:cNvPr id="7" name="TextBox 1">
          <a:extLst xmlns:a="http://schemas.openxmlformats.org/drawingml/2006/main">
            <a:ext uri="{FF2B5EF4-FFF2-40B4-BE49-F238E27FC236}">
              <a16:creationId xmlns:a16="http://schemas.microsoft.com/office/drawing/2014/main" id="{C6B2124F-67E5-2522-47D5-14DFA1D03685}"/>
            </a:ext>
          </a:extLst>
        </cdr:cNvPr>
        <cdr:cNvSpPr txBox="1"/>
      </cdr:nvSpPr>
      <cdr:spPr>
        <a:xfrm xmlns:a="http://schemas.openxmlformats.org/drawingml/2006/main">
          <a:off x="3402366" y="864863"/>
          <a:ext cx="1330757" cy="141370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b="1" u="sng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Legal:</a:t>
          </a:r>
        </a:p>
        <a:p xmlns:a="http://schemas.openxmlformats.org/drawingml/2006/main">
          <a:r>
            <a:rPr lang="en-US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Collections Costs get reimbursed over time</a:t>
          </a:r>
        </a:p>
        <a:p xmlns:a="http://schemas.openxmlformats.org/drawingml/2006/main">
          <a:endParaRPr lang="en-US" sz="1400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 xmlns:a="http://schemas.openxmlformats.org/drawingml/2006/main">
          <a:r>
            <a:rPr lang="en-US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$4,236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78103-5A18-4F01-B387-608AE22161CD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55933-5EA5-411C-8A36-00C8EBAA21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565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78103-5A18-4F01-B387-608AE22161CD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55933-5EA5-411C-8A36-00C8EBAA21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368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78103-5A18-4F01-B387-608AE22161CD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55933-5EA5-411C-8A36-00C8EBAA21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127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78103-5A18-4F01-B387-608AE22161CD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55933-5EA5-411C-8A36-00C8EBAA21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444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78103-5A18-4F01-B387-608AE22161CD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55933-5EA5-411C-8A36-00C8EBAA21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573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78103-5A18-4F01-B387-608AE22161CD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55933-5EA5-411C-8A36-00C8EBAA21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39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78103-5A18-4F01-B387-608AE22161CD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55933-5EA5-411C-8A36-00C8EBAA21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287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78103-5A18-4F01-B387-608AE22161CD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55933-5EA5-411C-8A36-00C8EBAA21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483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78103-5A18-4F01-B387-608AE22161CD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55933-5EA5-411C-8A36-00C8EBAA21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503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78103-5A18-4F01-B387-608AE22161CD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55933-5EA5-411C-8A36-00C8EBAA21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535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78103-5A18-4F01-B387-608AE22161CD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55933-5EA5-411C-8A36-00C8EBAA21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800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178103-5A18-4F01-B387-608AE22161CD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B55933-5EA5-411C-8A36-00C8EBAA21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941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5D657129-D40C-D4CE-A920-8DDB96D19D4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20647898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62C2FB02-04D1-35AC-C64E-C6CD8E8104B7}"/>
              </a:ext>
            </a:extLst>
          </p:cNvPr>
          <p:cNvSpPr txBox="1"/>
          <p:nvPr/>
        </p:nvSpPr>
        <p:spPr>
          <a:xfrm>
            <a:off x="2478404" y="4335589"/>
            <a:ext cx="2886075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Regular &amp; </a:t>
            </a:r>
          </a:p>
          <a:p>
            <a:pPr algn="ctr"/>
            <a:r>
              <a:rPr lang="en-US" sz="1400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Remedial Pond/Stormwater Maintenance</a:t>
            </a:r>
          </a:p>
          <a:p>
            <a:endParaRPr lang="en-US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$15,150</a:t>
            </a:r>
          </a:p>
        </p:txBody>
      </p:sp>
    </p:spTree>
    <p:extLst>
      <p:ext uri="{BB962C8B-B14F-4D97-AF65-F5344CB8AC3E}">
        <p14:creationId xmlns:p14="http://schemas.microsoft.com/office/powerpoint/2010/main" val="41597935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5D657129-D40C-D4CE-A920-8DDB96D19D4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61707314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62C2FB02-04D1-35AC-C64E-C6CD8E8104B7}"/>
              </a:ext>
            </a:extLst>
          </p:cNvPr>
          <p:cNvSpPr txBox="1"/>
          <p:nvPr/>
        </p:nvSpPr>
        <p:spPr>
          <a:xfrm>
            <a:off x="2478404" y="4335589"/>
            <a:ext cx="2886075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Regular &amp; </a:t>
            </a:r>
          </a:p>
          <a:p>
            <a:pPr algn="ctr"/>
            <a:r>
              <a:rPr lang="en-US" sz="1400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Remedial Pond/Stormwater Maintenance</a:t>
            </a:r>
          </a:p>
          <a:p>
            <a:endParaRPr lang="en-US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$15,150</a:t>
            </a:r>
          </a:p>
        </p:txBody>
      </p:sp>
    </p:spTree>
    <p:extLst>
      <p:ext uri="{BB962C8B-B14F-4D97-AF65-F5344CB8AC3E}">
        <p14:creationId xmlns:p14="http://schemas.microsoft.com/office/powerpoint/2010/main" val="21510960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66</TotalTime>
  <Words>142</Words>
  <Application>Microsoft Office PowerPoint</Application>
  <PresentationFormat>On-screen Show (4:3)</PresentationFormat>
  <Paragraphs>76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 Whisnant</dc:creator>
  <cp:lastModifiedBy>Tom Whisnant</cp:lastModifiedBy>
  <cp:revision>6</cp:revision>
  <dcterms:created xsi:type="dcterms:W3CDTF">2022-07-13T19:37:23Z</dcterms:created>
  <dcterms:modified xsi:type="dcterms:W3CDTF">2023-10-25T16:22:24Z</dcterms:modified>
</cp:coreProperties>
</file>